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302" r:id="rId13"/>
    <p:sldId id="258" r:id="rId14"/>
    <p:sldId id="259" r:id="rId15"/>
    <p:sldId id="270" r:id="rId16"/>
    <p:sldId id="271" r:id="rId17"/>
    <p:sldId id="290" r:id="rId18"/>
    <p:sldId id="291" r:id="rId19"/>
    <p:sldId id="273" r:id="rId20"/>
    <p:sldId id="275" r:id="rId21"/>
    <p:sldId id="276" r:id="rId22"/>
    <p:sldId id="303" r:id="rId23"/>
    <p:sldId id="277" r:id="rId24"/>
    <p:sldId id="279" r:id="rId25"/>
    <p:sldId id="304" r:id="rId26"/>
    <p:sldId id="282" r:id="rId27"/>
    <p:sldId id="280" r:id="rId28"/>
    <p:sldId id="305" r:id="rId29"/>
    <p:sldId id="281" r:id="rId30"/>
    <p:sldId id="284" r:id="rId31"/>
    <p:sldId id="306" r:id="rId32"/>
    <p:sldId id="287" r:id="rId33"/>
    <p:sldId id="301" r:id="rId34"/>
    <p:sldId id="299" r:id="rId35"/>
    <p:sldId id="300" r:id="rId36"/>
    <p:sldId id="286" r:id="rId37"/>
    <p:sldId id="285" r:id="rId38"/>
    <p:sldId id="297" r:id="rId39"/>
    <p:sldId id="298" r:id="rId40"/>
    <p:sldId id="295" r:id="rId41"/>
    <p:sldId id="296" r:id="rId42"/>
    <p:sldId id="293" r:id="rId43"/>
    <p:sldId id="294" r:id="rId44"/>
    <p:sldId id="292" r:id="rId45"/>
    <p:sldId id="307" r:id="rId46"/>
    <p:sldId id="309" r:id="rId47"/>
    <p:sldId id="28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4/1/22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4/1/22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Diaphragm Pump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216488" y="-211483"/>
            <a:ext cx="5759023" cy="7678697"/>
          </a:xfrm>
          <a:prstGeom prst="rect">
            <a:avLst/>
          </a:prstGeom>
        </p:spPr>
      </p:pic>
      <p:sp>
        <p:nvSpPr>
          <p:cNvPr id="5" name="TextBox 4">
            <a:extLst>
              <a:ext uri="{FF2B5EF4-FFF2-40B4-BE49-F238E27FC236}">
                <a16:creationId xmlns:a16="http://schemas.microsoft.com/office/drawing/2014/main" id="{4C9C00AF-75AE-7447-A7A1-351124B3D84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91E8E3C0-2806-D047-B75B-DAF3BCF8FEFF}"/>
              </a:ext>
            </a:extLst>
          </p:cNvPr>
          <p:cNvPicPr>
            <a:picLocks noChangeAspect="1"/>
          </p:cNvPicPr>
          <p:nvPr/>
        </p:nvPicPr>
        <p:blipFill>
          <a:blip r:embed="rId2"/>
          <a:stretch>
            <a:fillRect/>
          </a:stretch>
        </p:blipFill>
        <p:spPr>
          <a:xfrm rot="16200000">
            <a:off x="3194478" y="-20869"/>
            <a:ext cx="5803042" cy="7737389"/>
          </a:xfrm>
          <a:prstGeom prst="rect">
            <a:avLst/>
          </a:prstGeom>
        </p:spPr>
      </p:pic>
      <p:sp>
        <p:nvSpPr>
          <p:cNvPr id="4" name="TextBox 3">
            <a:extLst>
              <a:ext uri="{FF2B5EF4-FFF2-40B4-BE49-F238E27FC236}">
                <a16:creationId xmlns:a16="http://schemas.microsoft.com/office/drawing/2014/main" id="{C4243A9F-BE1A-234C-9C2B-1E9C6E9CF11F}"/>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broom&#10;&#10;Description automatically generated">
            <a:extLst>
              <a:ext uri="{FF2B5EF4-FFF2-40B4-BE49-F238E27FC236}">
                <a16:creationId xmlns:a16="http://schemas.microsoft.com/office/drawing/2014/main" id="{03DA19B8-0B88-EC42-BF42-BB201454CA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4925" y="1175862"/>
            <a:ext cx="4579725" cy="6106300"/>
          </a:xfrm>
          <a:prstGeom prst="rect">
            <a:avLst/>
          </a:prstGeom>
        </p:spPr>
      </p:pic>
      <p:pic>
        <p:nvPicPr>
          <p:cNvPr id="7" name="Picture 6">
            <a:extLst>
              <a:ext uri="{FF2B5EF4-FFF2-40B4-BE49-F238E27FC236}">
                <a16:creationId xmlns:a16="http://schemas.microsoft.com/office/drawing/2014/main" id="{B22A75B5-4309-D047-9607-07AEEBA19E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550" y="339124"/>
            <a:ext cx="4634813" cy="6179751"/>
          </a:xfrm>
          <a:prstGeom prst="rect">
            <a:avLst/>
          </a:prstGeom>
        </p:spPr>
      </p:pic>
      <p:sp>
        <p:nvSpPr>
          <p:cNvPr id="4" name="TextBox 3">
            <a:extLst>
              <a:ext uri="{FF2B5EF4-FFF2-40B4-BE49-F238E27FC236}">
                <a16:creationId xmlns:a16="http://schemas.microsoft.com/office/drawing/2014/main" id="{27BEDF41-99FD-CB47-BB64-3AFCFF1CCAD1}"/>
              </a:ext>
            </a:extLst>
          </p:cNvPr>
          <p:cNvSpPr txBox="1"/>
          <p:nvPr/>
        </p:nvSpPr>
        <p:spPr>
          <a:xfrm>
            <a:off x="746608" y="1102308"/>
            <a:ext cx="569635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138393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698095"/>
            <a:ext cx="5708822" cy="4281617"/>
          </a:xfrm>
          <a:prstGeom prst="rect">
            <a:avLst/>
          </a:prstGeom>
        </p:spPr>
      </p:pic>
      <p:pic>
        <p:nvPicPr>
          <p:cNvPr id="4" name="Picture 3" descr="A picture containing text, device&#10;&#10;Description automatically generated">
            <a:extLst>
              <a:ext uri="{FF2B5EF4-FFF2-40B4-BE49-F238E27FC236}">
                <a16:creationId xmlns:a16="http://schemas.microsoft.com/office/drawing/2014/main" id="{2AA7CDB2-D91C-E84E-9D14-1DB12113B1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00" y="984491"/>
            <a:ext cx="4281617" cy="5708823"/>
          </a:xfrm>
          <a:prstGeom prst="rect">
            <a:avLst/>
          </a:prstGeom>
        </p:spPr>
      </p:pic>
      <p:sp>
        <p:nvSpPr>
          <p:cNvPr id="6" name="TextBox 5">
            <a:extLst>
              <a:ext uri="{FF2B5EF4-FFF2-40B4-BE49-F238E27FC236}">
                <a16:creationId xmlns:a16="http://schemas.microsoft.com/office/drawing/2014/main" id="{B17C5FC0-0714-CA43-B1E9-DB76A6D673C6}"/>
              </a:ext>
            </a:extLst>
          </p:cNvPr>
          <p:cNvSpPr txBox="1"/>
          <p:nvPr/>
        </p:nvSpPr>
        <p:spPr>
          <a:xfrm>
            <a:off x="3484179" y="497010"/>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8161-2FDA-A242-8936-6EC160F794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9897" y="1386788"/>
            <a:ext cx="4357308" cy="5809744"/>
          </a:xfrm>
          <a:prstGeom prst="rect">
            <a:avLst/>
          </a:prstGeom>
        </p:spPr>
      </p:pic>
      <p:pic>
        <p:nvPicPr>
          <p:cNvPr id="7" name="Picture 6" descr="A picture containing wall, indoor, tool&#10;&#10;Description automatically generated">
            <a:extLst>
              <a:ext uri="{FF2B5EF4-FFF2-40B4-BE49-F238E27FC236}">
                <a16:creationId xmlns:a16="http://schemas.microsoft.com/office/drawing/2014/main" id="{24DA1AAA-0088-C64B-A849-4C9F05916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4794" y="1386785"/>
            <a:ext cx="4357310" cy="5809746"/>
          </a:xfrm>
          <a:prstGeom prst="rect">
            <a:avLst/>
          </a:prstGeom>
        </p:spPr>
      </p:pic>
      <p:sp>
        <p:nvSpPr>
          <p:cNvPr id="5" name="TextBox 4">
            <a:extLst>
              <a:ext uri="{FF2B5EF4-FFF2-40B4-BE49-F238E27FC236}">
                <a16:creationId xmlns:a16="http://schemas.microsoft.com/office/drawing/2014/main" id="{51533995-277F-5040-A34B-7E8A4C6BB4B7}"/>
              </a:ext>
            </a:extLst>
          </p:cNvPr>
          <p:cNvSpPr txBox="1"/>
          <p:nvPr/>
        </p:nvSpPr>
        <p:spPr>
          <a:xfrm>
            <a:off x="1342696" y="944751"/>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a:t>
            </a:r>
            <a:r>
              <a:rPr lang="en-US" sz="1200"/>
              <a:t>the end </a:t>
            </a:r>
            <a:r>
              <a:rPr lang="en-US" sz="1200" dirty="0"/>
              <a:t>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6A02B-4A56-C745-A4CB-D1BCA828C0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1484B8D-3055-174B-9520-D9A17799F69C}"/>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20.5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3179712-F881-FF48-A699-4175F0C6CD6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C252B5D-5746-4540-B695-BDCDBA22B2A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light&#10;&#10;Description automatically generated">
            <a:extLst>
              <a:ext uri="{FF2B5EF4-FFF2-40B4-BE49-F238E27FC236}">
                <a16:creationId xmlns:a16="http://schemas.microsoft.com/office/drawing/2014/main" id="{690792C2-BF24-6347-96D2-9CC9C39848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1283" y="1568017"/>
            <a:ext cx="4307875" cy="5743833"/>
          </a:xfrm>
          <a:prstGeom prst="rect">
            <a:avLst/>
          </a:prstGeom>
        </p:spPr>
      </p:pic>
      <p:pic>
        <p:nvPicPr>
          <p:cNvPr id="6" name="Picture 5" descr="A picture containing wall, tool, broom&#10;&#10;Description automatically generated">
            <a:extLst>
              <a:ext uri="{FF2B5EF4-FFF2-40B4-BE49-F238E27FC236}">
                <a16:creationId xmlns:a16="http://schemas.microsoft.com/office/drawing/2014/main" id="{6C997ED6-5D93-E347-B47E-DE195419B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844" y="1568017"/>
            <a:ext cx="4307878" cy="5743837"/>
          </a:xfrm>
          <a:prstGeom prst="rect">
            <a:avLst/>
          </a:prstGeom>
        </p:spPr>
      </p:pic>
      <p:sp>
        <p:nvSpPr>
          <p:cNvPr id="2" name="Rectangle 1">
            <a:extLst>
              <a:ext uri="{FF2B5EF4-FFF2-40B4-BE49-F238E27FC236}">
                <a16:creationId xmlns:a16="http://schemas.microsoft.com/office/drawing/2014/main" id="{D79B4AD0-DD51-8E49-B8A4-C40B4C627C1D}"/>
              </a:ext>
            </a:extLst>
          </p:cNvPr>
          <p:cNvSpPr/>
          <p:nvPr/>
        </p:nvSpPr>
        <p:spPr>
          <a:xfrm>
            <a:off x="1072055" y="1129892"/>
            <a:ext cx="10047890" cy="461665"/>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124975"/>
            <a:ext cx="5833161" cy="7777548"/>
          </a:xfrm>
          <a:prstGeom prst="rect">
            <a:avLst/>
          </a:prstGeom>
        </p:spPr>
      </p:pic>
      <p:sp>
        <p:nvSpPr>
          <p:cNvPr id="4" name="TextBox 3">
            <a:extLst>
              <a:ext uri="{FF2B5EF4-FFF2-40B4-BE49-F238E27FC236}">
                <a16:creationId xmlns:a16="http://schemas.microsoft.com/office/drawing/2014/main" id="{57FD00CA-5F4A-104E-BF2A-6C7238BBA14B}"/>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66677-9165-FF49-ABFC-BC826F56DDDC}"/>
              </a:ext>
            </a:extLst>
          </p:cNvPr>
          <p:cNvPicPr>
            <a:picLocks noChangeAspect="1"/>
          </p:cNvPicPr>
          <p:nvPr/>
        </p:nvPicPr>
        <p:blipFill>
          <a:blip r:embed="rId2"/>
          <a:stretch>
            <a:fillRect/>
          </a:stretch>
        </p:blipFill>
        <p:spPr>
          <a:xfrm rot="16200000">
            <a:off x="3211239" y="-47187"/>
            <a:ext cx="5769522" cy="7692696"/>
          </a:xfrm>
          <a:prstGeom prst="rect">
            <a:avLst/>
          </a:prstGeom>
        </p:spPr>
      </p:pic>
      <p:sp>
        <p:nvSpPr>
          <p:cNvPr id="4" name="TextBox 3">
            <a:extLst>
              <a:ext uri="{FF2B5EF4-FFF2-40B4-BE49-F238E27FC236}">
                <a16:creationId xmlns:a16="http://schemas.microsoft.com/office/drawing/2014/main" id="{C33015A2-3F67-984E-8031-63B8396B4870}"/>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wall, painted&#10;&#10;Description automatically generated">
            <a:extLst>
              <a:ext uri="{FF2B5EF4-FFF2-40B4-BE49-F238E27FC236}">
                <a16:creationId xmlns:a16="http://schemas.microsoft.com/office/drawing/2014/main" id="{C040294F-2619-4148-B5EA-6B21DC64C289}"/>
              </a:ext>
            </a:extLst>
          </p:cNvPr>
          <p:cNvPicPr>
            <a:picLocks noChangeAspect="1"/>
          </p:cNvPicPr>
          <p:nvPr/>
        </p:nvPicPr>
        <p:blipFill>
          <a:blip r:embed="rId2"/>
          <a:stretch>
            <a:fillRect/>
          </a:stretch>
        </p:blipFill>
        <p:spPr>
          <a:xfrm rot="16200000">
            <a:off x="3305690" y="-530338"/>
            <a:ext cx="5580620" cy="7440827"/>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72AACF7E-5BDB-6E4E-94B4-891FCDD53209}"/>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B2E2B6D3-4616-9841-B017-A506BCE83A5B}"/>
              </a:ext>
            </a:extLst>
          </p:cNvPr>
          <p:cNvPicPr>
            <a:picLocks noChangeAspect="1"/>
          </p:cNvPicPr>
          <p:nvPr/>
        </p:nvPicPr>
        <p:blipFill>
          <a:blip r:embed="rId2"/>
          <a:stretch>
            <a:fillRect/>
          </a:stretch>
        </p:blipFill>
        <p:spPr>
          <a:xfrm rot="16200000">
            <a:off x="3237513" y="14124"/>
            <a:ext cx="5716971" cy="7622628"/>
          </a:xfrm>
          <a:prstGeom prst="rect">
            <a:avLst/>
          </a:prstGeom>
        </p:spPr>
      </p:pic>
      <p:sp>
        <p:nvSpPr>
          <p:cNvPr id="3" name="TextBox 2">
            <a:extLst>
              <a:ext uri="{FF2B5EF4-FFF2-40B4-BE49-F238E27FC236}">
                <a16:creationId xmlns:a16="http://schemas.microsoft.com/office/drawing/2014/main" id="{0296B90A-CCBF-FA4D-B449-BD0F6586BC15}"/>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ecklet&#10;&#10;Description automatically generated">
            <a:extLst>
              <a:ext uri="{FF2B5EF4-FFF2-40B4-BE49-F238E27FC236}">
                <a16:creationId xmlns:a16="http://schemas.microsoft.com/office/drawing/2014/main" id="{D9F80C1A-A801-274C-AF95-907B551B7417}"/>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86DF00BD-C280-F044-A5F4-2E59F1032368}"/>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77634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easuring stick&#10;&#10;Description automatically generated">
            <a:extLst>
              <a:ext uri="{FF2B5EF4-FFF2-40B4-BE49-F238E27FC236}">
                <a16:creationId xmlns:a16="http://schemas.microsoft.com/office/drawing/2014/main" id="{F8333EE6-366D-184F-B025-116200698DBC}"/>
              </a:ext>
            </a:extLst>
          </p:cNvPr>
          <p:cNvPicPr>
            <a:picLocks noChangeAspect="1"/>
          </p:cNvPicPr>
          <p:nvPr/>
        </p:nvPicPr>
        <p:blipFill>
          <a:blip r:embed="rId2"/>
          <a:stretch>
            <a:fillRect/>
          </a:stretch>
        </p:blipFill>
        <p:spPr>
          <a:xfrm rot="16200000">
            <a:off x="3217648" y="-28805"/>
            <a:ext cx="5756704" cy="7675605"/>
          </a:xfrm>
          <a:prstGeom prst="rect">
            <a:avLst/>
          </a:prstGeom>
        </p:spPr>
      </p:pic>
      <p:sp>
        <p:nvSpPr>
          <p:cNvPr id="3" name="TextBox 2">
            <a:extLst>
              <a:ext uri="{FF2B5EF4-FFF2-40B4-BE49-F238E27FC236}">
                <a16:creationId xmlns:a16="http://schemas.microsoft.com/office/drawing/2014/main" id="{71213CC0-5113-F546-9C57-CA1DCFBCEEC8}"/>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ite, flying, colorful, connector&#10;&#10;Description automatically generated">
            <a:extLst>
              <a:ext uri="{FF2B5EF4-FFF2-40B4-BE49-F238E27FC236}">
                <a16:creationId xmlns:a16="http://schemas.microsoft.com/office/drawing/2014/main" id="{24302AB4-4D35-B64B-BDDB-6753619813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8519" y="1439561"/>
            <a:ext cx="4337223" cy="5782964"/>
          </a:xfrm>
          <a:prstGeom prst="rect">
            <a:avLst/>
          </a:prstGeom>
        </p:spPr>
      </p:pic>
      <p:pic>
        <p:nvPicPr>
          <p:cNvPr id="6" name="Picture 5">
            <a:extLst>
              <a:ext uri="{FF2B5EF4-FFF2-40B4-BE49-F238E27FC236}">
                <a16:creationId xmlns:a16="http://schemas.microsoft.com/office/drawing/2014/main" id="{58AA8ED9-2A86-1747-9400-4D50D856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6257" y="1439560"/>
            <a:ext cx="4337225" cy="5782967"/>
          </a:xfrm>
          <a:prstGeom prst="rect">
            <a:avLst/>
          </a:prstGeom>
        </p:spPr>
      </p:pic>
      <p:sp>
        <p:nvSpPr>
          <p:cNvPr id="5" name="TextBox 4">
            <a:extLst>
              <a:ext uri="{FF2B5EF4-FFF2-40B4-BE49-F238E27FC236}">
                <a16:creationId xmlns:a16="http://schemas.microsoft.com/office/drawing/2014/main" id="{C8C8268B-3456-AE43-BEED-986E2B6402CC}"/>
              </a:ext>
            </a:extLst>
          </p:cNvPr>
          <p:cNvSpPr txBox="1"/>
          <p:nvPr/>
        </p:nvSpPr>
        <p:spPr>
          <a:xfrm>
            <a:off x="1487213" y="1056946"/>
            <a:ext cx="9217573" cy="646331"/>
          </a:xfrm>
          <a:prstGeom prst="rect">
            <a:avLst/>
          </a:prstGeom>
          <a:noFill/>
        </p:spPr>
        <p:txBody>
          <a:bodyPr wrap="square" rtlCol="0">
            <a:spAutoFit/>
          </a:bodyPr>
          <a:lstStyle/>
          <a:p>
            <a:pPr algn="ctr"/>
            <a:r>
              <a:rPr lang="en-US" sz="1200" dirty="0"/>
              <a:t>Thread the 75 magnet onto the end of the harness that was just untwisted. Then thread the </a:t>
            </a:r>
            <a:r>
              <a:rPr lang="en-US" sz="1200"/>
              <a:t>wires back through </a:t>
            </a:r>
            <a:r>
              <a:rPr lang="en-US" sz="1200" dirty="0"/>
              <a:t>the bottom of the magnet as shown on the left. Pull the loop of wire taught so the 75 magnet appears as shown on the right. 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ECA7F-0BB1-4A4A-B26E-1EFCE1E04E1D}"/>
              </a:ext>
            </a:extLst>
          </p:cNvPr>
          <p:cNvPicPr>
            <a:picLocks noChangeAspect="1"/>
          </p:cNvPicPr>
          <p:nvPr/>
        </p:nvPicPr>
        <p:blipFill>
          <a:blip r:embed="rId2"/>
          <a:stretch>
            <a:fillRect/>
          </a:stretch>
        </p:blipFill>
        <p:spPr>
          <a:xfrm rot="16200000">
            <a:off x="3151230" y="-207375"/>
            <a:ext cx="5889539" cy="7852719"/>
          </a:xfrm>
          <a:prstGeom prst="rect">
            <a:avLst/>
          </a:prstGeom>
        </p:spPr>
      </p:pic>
      <p:sp>
        <p:nvSpPr>
          <p:cNvPr id="4" name="TextBox 3">
            <a:extLst>
              <a:ext uri="{FF2B5EF4-FFF2-40B4-BE49-F238E27FC236}">
                <a16:creationId xmlns:a16="http://schemas.microsoft.com/office/drawing/2014/main" id="{574A5A00-D5F5-984F-A1BB-F87FE397A9E5}"/>
              </a:ext>
            </a:extLst>
          </p:cNvPr>
          <p:cNvSpPr txBox="1"/>
          <p:nvPr/>
        </p:nvSpPr>
        <p:spPr>
          <a:xfrm>
            <a:off x="1681654" y="279181"/>
            <a:ext cx="8828690" cy="276999"/>
          </a:xfrm>
          <a:prstGeom prst="rect">
            <a:avLst/>
          </a:prstGeom>
          <a:noFill/>
        </p:spPr>
        <p:txBody>
          <a:bodyPr wrap="square" rtlCol="0">
            <a:spAutoFit/>
          </a:bodyPr>
          <a:lstStyle/>
          <a:p>
            <a:pPr algn="ctr"/>
            <a:r>
              <a:rPr lang="en-US" sz="1200" dirty="0"/>
              <a:t>Once both magnets are on the wire harness, they should appear as shown.</a:t>
            </a:r>
          </a:p>
        </p:txBody>
      </p:sp>
    </p:spTree>
    <p:extLst>
      <p:ext uri="{BB962C8B-B14F-4D97-AF65-F5344CB8AC3E}">
        <p14:creationId xmlns:p14="http://schemas.microsoft.com/office/powerpoint/2010/main" val="371716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measuring stick, indoor, device&#10;&#10;Description automatically generated">
            <a:extLst>
              <a:ext uri="{FF2B5EF4-FFF2-40B4-BE49-F238E27FC236}">
                <a16:creationId xmlns:a16="http://schemas.microsoft.com/office/drawing/2014/main" id="{ECB6726A-A385-814C-94CD-67B107B87AF9}"/>
              </a:ext>
            </a:extLst>
          </p:cNvPr>
          <p:cNvPicPr>
            <a:picLocks noChangeAspect="1"/>
          </p:cNvPicPr>
          <p:nvPr/>
        </p:nvPicPr>
        <p:blipFill>
          <a:blip r:embed="rId2"/>
          <a:stretch>
            <a:fillRect/>
          </a:stretch>
        </p:blipFill>
        <p:spPr>
          <a:xfrm rot="16200000">
            <a:off x="3165517" y="-119578"/>
            <a:ext cx="5860966" cy="7814622"/>
          </a:xfrm>
          <a:prstGeom prst="rect">
            <a:avLst/>
          </a:prstGeom>
        </p:spPr>
      </p:pic>
      <p:sp>
        <p:nvSpPr>
          <p:cNvPr id="4" name="TextBox 3">
            <a:extLst>
              <a:ext uri="{FF2B5EF4-FFF2-40B4-BE49-F238E27FC236}">
                <a16:creationId xmlns:a16="http://schemas.microsoft.com/office/drawing/2014/main" id="{00B1D2A2-85D1-D343-907C-CE6F641003DE}"/>
              </a:ext>
            </a:extLst>
          </p:cNvPr>
          <p:cNvSpPr txBox="1"/>
          <p:nvPr/>
        </p:nvSpPr>
        <p:spPr>
          <a:xfrm>
            <a:off x="1681654" y="394795"/>
            <a:ext cx="8828690" cy="276999"/>
          </a:xfrm>
          <a:prstGeom prst="rect">
            <a:avLst/>
          </a:prstGeom>
          <a:noFill/>
        </p:spPr>
        <p:txBody>
          <a:bodyPr wrap="square" rtlCol="0">
            <a:spAutoFit/>
          </a:bodyPr>
          <a:lstStyle/>
          <a:p>
            <a:pPr algn="ctr"/>
            <a:r>
              <a:rPr lang="en-US" sz="1200" dirty="0"/>
              <a:t>Measure out and cut 2in long lengths of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ole&#10;&#10;Description automatically generated">
            <a:extLst>
              <a:ext uri="{FF2B5EF4-FFF2-40B4-BE49-F238E27FC236}">
                <a16:creationId xmlns:a16="http://schemas.microsoft.com/office/drawing/2014/main" id="{FCCB217C-C208-0345-840D-1D65172C3B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4599" y="1441877"/>
            <a:ext cx="4267715" cy="5690287"/>
          </a:xfrm>
          <a:prstGeom prst="rect">
            <a:avLst/>
          </a:prstGeom>
        </p:spPr>
      </p:pic>
      <p:pic>
        <p:nvPicPr>
          <p:cNvPr id="7" name="Picture 6" descr="A close-up of a fire extinguisher&#10;&#10;Description automatically generated with medium confidence">
            <a:extLst>
              <a:ext uri="{FF2B5EF4-FFF2-40B4-BE49-F238E27FC236}">
                <a16:creationId xmlns:a16="http://schemas.microsoft.com/office/drawing/2014/main" id="{BD5F44C3-0898-5D44-9702-8046AE7B68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9687" y="1441875"/>
            <a:ext cx="4267718" cy="5690290"/>
          </a:xfrm>
          <a:prstGeom prst="rect">
            <a:avLst/>
          </a:prstGeom>
        </p:spPr>
      </p:pic>
      <p:sp>
        <p:nvSpPr>
          <p:cNvPr id="5" name="TextBox 4">
            <a:extLst>
              <a:ext uri="{FF2B5EF4-FFF2-40B4-BE49-F238E27FC236}">
                <a16:creationId xmlns:a16="http://schemas.microsoft.com/office/drawing/2014/main" id="{7425DC5A-CC65-964F-BF9D-690E75D62572}"/>
              </a:ext>
            </a:extLst>
          </p:cNvPr>
          <p:cNvSpPr txBox="1"/>
          <p:nvPr/>
        </p:nvSpPr>
        <p:spPr>
          <a:xfrm>
            <a:off x="1975945" y="1245092"/>
            <a:ext cx="8240110"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a:t>
            </a:r>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10;&#10;Description automatically generated">
            <a:extLst>
              <a:ext uri="{FF2B5EF4-FFF2-40B4-BE49-F238E27FC236}">
                <a16:creationId xmlns:a16="http://schemas.microsoft.com/office/drawing/2014/main" id="{13D9971D-C92E-2D4F-9BFB-7848B48B2C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344" y="1432097"/>
            <a:ext cx="4307874" cy="5743832"/>
          </a:xfrm>
          <a:prstGeom prst="rect">
            <a:avLst/>
          </a:prstGeom>
        </p:spPr>
      </p:pic>
      <p:pic>
        <p:nvPicPr>
          <p:cNvPr id="6" name="Picture 5" descr="A close-up of a fire extinguisher&#10;&#10;Description automatically generated with medium confidence">
            <a:extLst>
              <a:ext uri="{FF2B5EF4-FFF2-40B4-BE49-F238E27FC236}">
                <a16:creationId xmlns:a16="http://schemas.microsoft.com/office/drawing/2014/main" id="{706DD0FA-2B57-7D45-8814-5DC6ACB52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5783" y="1432096"/>
            <a:ext cx="4307875" cy="5743833"/>
          </a:xfrm>
          <a:prstGeom prst="rect">
            <a:avLst/>
          </a:prstGeom>
        </p:spPr>
      </p:pic>
      <p:sp>
        <p:nvSpPr>
          <p:cNvPr id="4" name="TextBox 3">
            <a:extLst>
              <a:ext uri="{FF2B5EF4-FFF2-40B4-BE49-F238E27FC236}">
                <a16:creationId xmlns:a16="http://schemas.microsoft.com/office/drawing/2014/main" id="{DEB6B1F2-7A04-6545-92C4-F2F8B92F93DB}"/>
              </a:ext>
            </a:extLst>
          </p:cNvPr>
          <p:cNvSpPr txBox="1"/>
          <p:nvPr/>
        </p:nvSpPr>
        <p:spPr>
          <a:xfrm>
            <a:off x="1870841" y="1234583"/>
            <a:ext cx="84503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a:t>
            </a:r>
          </a:p>
        </p:txBody>
      </p:sp>
    </p:spTree>
    <p:extLst>
      <p:ext uri="{BB962C8B-B14F-4D97-AF65-F5344CB8AC3E}">
        <p14:creationId xmlns:p14="http://schemas.microsoft.com/office/powerpoint/2010/main" val="8522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0350" y="832015"/>
            <a:ext cx="4291656" cy="5722208"/>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533995E9-941B-0D4E-A4A5-72420736F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9994" y="832014"/>
            <a:ext cx="4291657" cy="5722209"/>
          </a:xfrm>
          <a:prstGeom prst="rect">
            <a:avLst/>
          </a:prstGeom>
        </p:spPr>
      </p:pic>
      <p:sp>
        <p:nvSpPr>
          <p:cNvPr id="6" name="TextBox 5">
            <a:extLst>
              <a:ext uri="{FF2B5EF4-FFF2-40B4-BE49-F238E27FC236}">
                <a16:creationId xmlns:a16="http://schemas.microsoft.com/office/drawing/2014/main" id="{7067BFE4-7A98-8C45-83A0-7B6FA21EFCE5}"/>
              </a:ext>
            </a:extLst>
          </p:cNvPr>
          <p:cNvSpPr txBox="1"/>
          <p:nvPr/>
        </p:nvSpPr>
        <p:spPr>
          <a:xfrm>
            <a:off x="1975945" y="788220"/>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1.75 </a:t>
            </a:r>
            <a:r>
              <a:rPr lang="en-US" sz="1200"/>
              <a:t>inches of the shrink tube applied on the previous slide is </a:t>
            </a:r>
            <a:r>
              <a:rPr lang="en-US" sz="1200" dirty="0"/>
              <a:t>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E0C44E2F-5C92-3347-8002-28F558B1556A}"/>
              </a:ext>
            </a:extLst>
          </p:cNvPr>
          <p:cNvPicPr>
            <a:picLocks noChangeAspect="1"/>
          </p:cNvPicPr>
          <p:nvPr/>
        </p:nvPicPr>
        <p:blipFill>
          <a:blip r:embed="rId2"/>
          <a:stretch>
            <a:fillRect/>
          </a:stretch>
        </p:blipFill>
        <p:spPr>
          <a:xfrm rot="16200000">
            <a:off x="3114160" y="-363753"/>
            <a:ext cx="5963680" cy="7951573"/>
          </a:xfrm>
          <a:prstGeom prst="rect">
            <a:avLst/>
          </a:prstGeom>
        </p:spPr>
      </p:pic>
      <p:sp>
        <p:nvSpPr>
          <p:cNvPr id="2" name="Rectangle 1">
            <a:extLst>
              <a:ext uri="{FF2B5EF4-FFF2-40B4-BE49-F238E27FC236}">
                <a16:creationId xmlns:a16="http://schemas.microsoft.com/office/drawing/2014/main" id="{3E7032AE-5206-544B-B1DC-7F26C010F4E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spTree>
    <p:extLst>
      <p:ext uri="{BB962C8B-B14F-4D97-AF65-F5344CB8AC3E}">
        <p14:creationId xmlns:p14="http://schemas.microsoft.com/office/powerpoint/2010/main" val="2282811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EA7D5C87-0EBB-394A-A9BB-0DF663418109}"/>
              </a:ext>
            </a:extLst>
          </p:cNvPr>
          <p:cNvPicPr>
            <a:picLocks noChangeAspect="1"/>
          </p:cNvPicPr>
          <p:nvPr/>
        </p:nvPicPr>
        <p:blipFill>
          <a:blip r:embed="rId2"/>
          <a:stretch>
            <a:fillRect/>
          </a:stretch>
        </p:blipFill>
        <p:spPr>
          <a:xfrm rot="16200000">
            <a:off x="3046196" y="-376464"/>
            <a:ext cx="6099605" cy="8132807"/>
          </a:xfrm>
          <a:prstGeom prst="rect">
            <a:avLst/>
          </a:prstGeom>
        </p:spPr>
      </p:pic>
      <p:sp>
        <p:nvSpPr>
          <p:cNvPr id="5" name="TextBox 4">
            <a:extLst>
              <a:ext uri="{FF2B5EF4-FFF2-40B4-BE49-F238E27FC236}">
                <a16:creationId xmlns:a16="http://schemas.microsoft.com/office/drawing/2014/main" id="{56EBD25F-EE7A-AF46-A691-E5B422A91FD8}"/>
              </a:ext>
            </a:extLst>
          </p:cNvPr>
          <p:cNvSpPr txBox="1"/>
          <p:nvPr/>
        </p:nvSpPr>
        <p:spPr>
          <a:xfrm>
            <a:off x="1571294" y="197779"/>
            <a:ext cx="9354207" cy="276999"/>
          </a:xfrm>
          <a:prstGeom prst="rect">
            <a:avLst/>
          </a:prstGeom>
          <a:noFill/>
        </p:spPr>
        <p:txBody>
          <a:bodyPr wrap="square" rtlCol="0">
            <a:spAutoFit/>
          </a:bodyPr>
          <a:lstStyle/>
          <a:p>
            <a:pPr algn="ctr"/>
            <a:r>
              <a:rPr lang="en-US" sz="1200" dirty="0"/>
              <a:t>Measure and </a:t>
            </a:r>
            <a:r>
              <a:rPr lang="en-US" sz="1200"/>
              <a:t>cut the </a:t>
            </a:r>
            <a:r>
              <a:rPr lang="en-US" sz="1200" dirty="0"/>
              <a:t>twisted pairs on the magnet end of the harness so that they measure 2.5 inches.</a:t>
            </a:r>
          </a:p>
        </p:txBody>
      </p:sp>
    </p:spTree>
    <p:extLst>
      <p:ext uri="{BB962C8B-B14F-4D97-AF65-F5344CB8AC3E}">
        <p14:creationId xmlns:p14="http://schemas.microsoft.com/office/powerpoint/2010/main" val="149314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175941" y="172021"/>
            <a:ext cx="5592952" cy="7457269"/>
          </a:xfrm>
          <a:prstGeom prst="rect">
            <a:avLst/>
          </a:prstGeom>
        </p:spPr>
      </p:pic>
      <p:sp>
        <p:nvSpPr>
          <p:cNvPr id="3" name="TextBox 2">
            <a:extLst>
              <a:ext uri="{FF2B5EF4-FFF2-40B4-BE49-F238E27FC236}">
                <a16:creationId xmlns:a16="http://schemas.microsoft.com/office/drawing/2014/main" id="{804A6A0C-EE43-BA40-8814-5CE36F52D6AC}"/>
              </a:ext>
            </a:extLst>
          </p:cNvPr>
          <p:cNvSpPr txBox="1"/>
          <p:nvPr/>
        </p:nvSpPr>
        <p:spPr>
          <a:xfrm>
            <a:off x="1418896" y="423751"/>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until the fit is more snug.</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538D5933-14DA-374D-BC99-027C9D946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62068" y="1579605"/>
            <a:ext cx="3698790" cy="3698788"/>
          </a:xfrm>
          <a:prstGeom prst="rect">
            <a:avLst/>
          </a:prstGeom>
        </p:spPr>
      </p:pic>
      <p:pic>
        <p:nvPicPr>
          <p:cNvPr id="8" name="Picture 7">
            <a:extLst>
              <a:ext uri="{FF2B5EF4-FFF2-40B4-BE49-F238E27FC236}">
                <a16:creationId xmlns:a16="http://schemas.microsoft.com/office/drawing/2014/main" id="{730915C6-E59F-0E47-8CDB-FE1D9FC0D1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46605" y="1579604"/>
            <a:ext cx="3698790" cy="3698790"/>
          </a:xfrm>
          <a:prstGeom prst="rect">
            <a:avLst/>
          </a:prstGeom>
        </p:spPr>
      </p:pic>
      <p:pic>
        <p:nvPicPr>
          <p:cNvPr id="10" name="Picture 9" descr="A close-up of a pen&#10;&#10;Description automatically generated with low confidence">
            <a:extLst>
              <a:ext uri="{FF2B5EF4-FFF2-40B4-BE49-F238E27FC236}">
                <a16:creationId xmlns:a16="http://schemas.microsoft.com/office/drawing/2014/main" id="{E11ADD5F-EFE2-3E4A-ABFF-4DE844C11A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9534" y="1581213"/>
            <a:ext cx="3702006" cy="3698787"/>
          </a:xfrm>
          <a:prstGeom prst="rect">
            <a:avLst/>
          </a:prstGeom>
        </p:spPr>
      </p:pic>
      <p:sp>
        <p:nvSpPr>
          <p:cNvPr id="5" name="TextBox 4">
            <a:extLst>
              <a:ext uri="{FF2B5EF4-FFF2-40B4-BE49-F238E27FC236}">
                <a16:creationId xmlns:a16="http://schemas.microsoft.com/office/drawing/2014/main" id="{B25037E1-95A2-FF4C-AB25-64DD639C3AC7}"/>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068DD-1A5C-A548-BE7C-C597C361599B}"/>
              </a:ext>
            </a:extLst>
          </p:cNvPr>
          <p:cNvPicPr>
            <a:picLocks noChangeAspect="1"/>
          </p:cNvPicPr>
          <p:nvPr/>
        </p:nvPicPr>
        <p:blipFill>
          <a:blip r:embed="rId2"/>
          <a:stretch>
            <a:fillRect/>
          </a:stretch>
        </p:blipFill>
        <p:spPr>
          <a:xfrm rot="16200000">
            <a:off x="3114157" y="-191894"/>
            <a:ext cx="5963681" cy="7951575"/>
          </a:xfrm>
          <a:prstGeom prst="rect">
            <a:avLst/>
          </a:prstGeom>
        </p:spPr>
      </p:pic>
      <p:sp>
        <p:nvSpPr>
          <p:cNvPr id="3" name="TextBox 2">
            <a:extLst>
              <a:ext uri="{FF2B5EF4-FFF2-40B4-BE49-F238E27FC236}">
                <a16:creationId xmlns:a16="http://schemas.microsoft.com/office/drawing/2014/main" id="{907A910B-EA50-C340-8A34-770B074ED5E8}"/>
              </a:ext>
            </a:extLst>
          </p:cNvPr>
          <p:cNvSpPr txBox="1"/>
          <p:nvPr/>
        </p:nvSpPr>
        <p:spPr>
          <a:xfrm>
            <a:off x="1671141" y="249921"/>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5FE55ED-2B15-7645-8EE8-9E0691384E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90" y="1434155"/>
            <a:ext cx="4295517" cy="5727356"/>
          </a:xfrm>
          <a:prstGeom prst="rect">
            <a:avLst/>
          </a:prstGeom>
        </p:spPr>
      </p:pic>
      <p:pic>
        <p:nvPicPr>
          <p:cNvPr id="7" name="Picture 6">
            <a:extLst>
              <a:ext uri="{FF2B5EF4-FFF2-40B4-BE49-F238E27FC236}">
                <a16:creationId xmlns:a16="http://schemas.microsoft.com/office/drawing/2014/main" id="{65D9A6FF-3FF3-EE4B-B5AF-FFA5147F6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1095" y="1434154"/>
            <a:ext cx="4295519" cy="5727359"/>
          </a:xfrm>
          <a:prstGeom prst="rect">
            <a:avLst/>
          </a:prstGeom>
        </p:spPr>
      </p:pic>
      <p:sp>
        <p:nvSpPr>
          <p:cNvPr id="5" name="TextBox 4">
            <a:extLst>
              <a:ext uri="{FF2B5EF4-FFF2-40B4-BE49-F238E27FC236}">
                <a16:creationId xmlns:a16="http://schemas.microsoft.com/office/drawing/2014/main" id="{D5F18786-B347-184F-86BD-E7736A7A1BEA}"/>
              </a:ext>
            </a:extLst>
          </p:cNvPr>
          <p:cNvSpPr txBox="1"/>
          <p:nvPr/>
        </p:nvSpPr>
        <p:spPr>
          <a:xfrm>
            <a:off x="1418896" y="91773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as well. Measure out and cut the twisted pairs so that they end at the mouth of </a:t>
            </a:r>
            <a:r>
              <a:rPr lang="en-US" sz="1200"/>
              <a:t>the connector.</a:t>
            </a:r>
            <a:endParaRPr lang="en-US" sz="1200" dirty="0"/>
          </a:p>
        </p:txBody>
      </p:sp>
    </p:spTree>
    <p:extLst>
      <p:ext uri="{BB962C8B-B14F-4D97-AF65-F5344CB8AC3E}">
        <p14:creationId xmlns:p14="http://schemas.microsoft.com/office/powerpoint/2010/main" val="1916153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10;&#10;Description automatically generated">
            <a:extLst>
              <a:ext uri="{FF2B5EF4-FFF2-40B4-BE49-F238E27FC236}">
                <a16:creationId xmlns:a16="http://schemas.microsoft.com/office/drawing/2014/main" id="{A3FD3599-A8F0-5747-B646-832E7A78A9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3032" y="1397085"/>
            <a:ext cx="4369658" cy="5826211"/>
          </a:xfrm>
          <a:prstGeom prst="rect">
            <a:avLst/>
          </a:prstGeom>
        </p:spPr>
      </p:pic>
      <p:pic>
        <p:nvPicPr>
          <p:cNvPr id="7" name="Picture 6" descr="A picture containing meter&#10;&#10;Description automatically generated">
            <a:extLst>
              <a:ext uri="{FF2B5EF4-FFF2-40B4-BE49-F238E27FC236}">
                <a16:creationId xmlns:a16="http://schemas.microsoft.com/office/drawing/2014/main" id="{E36C3CEB-CBE9-F844-9D04-976FB0F139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3" y="1397085"/>
            <a:ext cx="4369659" cy="5826212"/>
          </a:xfrm>
          <a:prstGeom prst="rect">
            <a:avLst/>
          </a:prstGeom>
        </p:spPr>
      </p:pic>
      <p:sp>
        <p:nvSpPr>
          <p:cNvPr id="5" name="TextBox 4">
            <a:extLst>
              <a:ext uri="{FF2B5EF4-FFF2-40B4-BE49-F238E27FC236}">
                <a16:creationId xmlns:a16="http://schemas.microsoft.com/office/drawing/2014/main" id="{2C101CBC-F8BC-8E4E-8741-AC0831F1B84E}"/>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282ABC-45FA-9643-B926-ECF5E7A71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54448" y="1168055"/>
            <a:ext cx="4647562" cy="6196749"/>
          </a:xfrm>
          <a:prstGeom prst="rect">
            <a:avLst/>
          </a:prstGeom>
        </p:spPr>
      </p:pic>
      <p:sp>
        <p:nvSpPr>
          <p:cNvPr id="6" name="TextBox 5">
            <a:extLst>
              <a:ext uri="{FF2B5EF4-FFF2-40B4-BE49-F238E27FC236}">
                <a16:creationId xmlns:a16="http://schemas.microsoft.com/office/drawing/2014/main" id="{C82A9B36-C1DD-554E-95ED-BBA67D5F2D3C}"/>
              </a:ext>
            </a:extLst>
          </p:cNvPr>
          <p:cNvSpPr txBox="1"/>
          <p:nvPr/>
        </p:nvSpPr>
        <p:spPr>
          <a:xfrm>
            <a:off x="607789" y="1037804"/>
            <a:ext cx="5940879" cy="646331"/>
          </a:xfrm>
          <a:prstGeom prst="rect">
            <a:avLst/>
          </a:prstGeom>
          <a:noFill/>
        </p:spPr>
        <p:txBody>
          <a:bodyPr wrap="square" rtlCol="0">
            <a:spAutoFit/>
          </a:bodyPr>
          <a:lstStyle/>
          <a:p>
            <a:pPr algn="ctr"/>
            <a:r>
              <a:rPr lang="en-US" sz="1200" dirty="0"/>
              <a:t>Strip about 2mm off the black wire. The D-sub crimper will be used for all the upcoming crimping though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7C599F1D-1897-5E45-89C9-87C953C7BAFF}"/>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0F0D3219-32F9-D44D-BDAF-F812661F5D0F}"/>
              </a:ext>
            </a:extLst>
          </p:cNvPr>
          <p:cNvSpPr txBox="1"/>
          <p:nvPr/>
        </p:nvSpPr>
        <p:spPr>
          <a:xfrm>
            <a:off x="6092059" y="3105834"/>
            <a:ext cx="4971394" cy="646331"/>
          </a:xfrm>
          <a:prstGeom prst="rect">
            <a:avLst/>
          </a:prstGeom>
          <a:noFill/>
        </p:spPr>
        <p:txBody>
          <a:bodyPr wrap="square" rtlCol="0">
            <a:spAutoFit/>
          </a:bodyPr>
          <a:lstStyle/>
          <a:p>
            <a:pPr algn="ctr"/>
            <a:r>
              <a:rPr lang="en-US" sz="1200" dirty="0"/>
              <a:t>Crimp on a 20-24 D-sub pin onto the black wire. It should be crimped such that the isolation is held by the first grip but not the second. A bit of exposed wire should also be peaking out of </a:t>
            </a:r>
            <a:r>
              <a:rPr lang="en-US" sz="1200"/>
              <a:t>the top of </a:t>
            </a:r>
            <a:r>
              <a:rPr lang="en-US" sz="1200" dirty="0"/>
              <a:t>the second grip.</a:t>
            </a:r>
          </a:p>
        </p:txBody>
      </p:sp>
      <p:cxnSp>
        <p:nvCxnSpPr>
          <p:cNvPr id="6" name="Straight Arrow Connector 5">
            <a:extLst>
              <a:ext uri="{FF2B5EF4-FFF2-40B4-BE49-F238E27FC236}">
                <a16:creationId xmlns:a16="http://schemas.microsoft.com/office/drawing/2014/main" id="{7B544390-DB05-3844-8059-900B568483EB}"/>
              </a:ext>
            </a:extLst>
          </p:cNvPr>
          <p:cNvCxnSpPr>
            <a:cxnSpLocks/>
          </p:cNvCxnSpPr>
          <p:nvPr/>
        </p:nvCxnSpPr>
        <p:spPr>
          <a:xfrm flipH="1">
            <a:off x="3321272" y="3704137"/>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818AD84-DCD9-7142-B4FE-0DD2714DC56F}"/>
              </a:ext>
            </a:extLst>
          </p:cNvPr>
          <p:cNvCxnSpPr>
            <a:cxnSpLocks/>
          </p:cNvCxnSpPr>
          <p:nvPr/>
        </p:nvCxnSpPr>
        <p:spPr>
          <a:xfrm flipH="1" flipV="1">
            <a:off x="3295984" y="4385444"/>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F1E8D7-5129-FE40-9B68-C6D0A816BD1A}"/>
              </a:ext>
            </a:extLst>
          </p:cNvPr>
          <p:cNvSpPr txBox="1"/>
          <p:nvPr/>
        </p:nvSpPr>
        <p:spPr>
          <a:xfrm>
            <a:off x="3512144" y="4855989"/>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3" name="TextBox 12">
            <a:extLst>
              <a:ext uri="{FF2B5EF4-FFF2-40B4-BE49-F238E27FC236}">
                <a16:creationId xmlns:a16="http://schemas.microsoft.com/office/drawing/2014/main" id="{4363EA95-EF24-A644-A3B6-83DB457C6DDD}"/>
              </a:ext>
            </a:extLst>
          </p:cNvPr>
          <p:cNvSpPr txBox="1"/>
          <p:nvPr/>
        </p:nvSpPr>
        <p:spPr>
          <a:xfrm>
            <a:off x="3352452" y="3416072"/>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B21C5-8D30-9D43-9673-653353A9D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9372" y="935421"/>
            <a:ext cx="4324270" cy="5765693"/>
          </a:xfrm>
          <a:prstGeom prst="rect">
            <a:avLst/>
          </a:prstGeom>
        </p:spPr>
      </p:pic>
      <p:pic>
        <p:nvPicPr>
          <p:cNvPr id="6" name="Picture 5">
            <a:extLst>
              <a:ext uri="{FF2B5EF4-FFF2-40B4-BE49-F238E27FC236}">
                <a16:creationId xmlns:a16="http://schemas.microsoft.com/office/drawing/2014/main" id="{11187551-BD1E-8F45-ABE4-5C96710C10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8360" y="935420"/>
            <a:ext cx="4324271" cy="5765694"/>
          </a:xfrm>
          <a:prstGeom prst="rect">
            <a:avLst/>
          </a:prstGeom>
        </p:spPr>
      </p:pic>
      <p:sp>
        <p:nvSpPr>
          <p:cNvPr id="5" name="TextBox 4">
            <a:extLst>
              <a:ext uri="{FF2B5EF4-FFF2-40B4-BE49-F238E27FC236}">
                <a16:creationId xmlns:a16="http://schemas.microsoft.com/office/drawing/2014/main" id="{A5253AB4-97F6-0D4C-83EF-D1C8E1D78A98}"/>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ceipt on a blue surface&#10;&#10;Description automatically generated with low confidence">
            <a:extLst>
              <a:ext uri="{FF2B5EF4-FFF2-40B4-BE49-F238E27FC236}">
                <a16:creationId xmlns:a16="http://schemas.microsoft.com/office/drawing/2014/main" id="{ECC4BC06-BE79-F74F-8973-E0698C690C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0380" y="1260646"/>
            <a:ext cx="4391282" cy="5855043"/>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A36F25EF-2D09-214C-A475-877102DF4B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0341" y="1260646"/>
            <a:ext cx="4391283" cy="5855044"/>
          </a:xfrm>
          <a:prstGeom prst="rect">
            <a:avLst/>
          </a:prstGeom>
        </p:spPr>
      </p:pic>
      <p:sp>
        <p:nvSpPr>
          <p:cNvPr id="5" name="TextBox 4">
            <a:extLst>
              <a:ext uri="{FF2B5EF4-FFF2-40B4-BE49-F238E27FC236}">
                <a16:creationId xmlns:a16="http://schemas.microsoft.com/office/drawing/2014/main" id="{514BE80A-5D06-4F4F-A719-B0379258E152}"/>
              </a:ext>
            </a:extLst>
          </p:cNvPr>
          <p:cNvSpPr txBox="1"/>
          <p:nvPr/>
        </p:nvSpPr>
        <p:spPr>
          <a:xfrm>
            <a:off x="3610303" y="898662"/>
            <a:ext cx="4971393" cy="276999"/>
          </a:xfrm>
          <a:prstGeom prst="rect">
            <a:avLst/>
          </a:prstGeom>
          <a:noFill/>
        </p:spPr>
        <p:txBody>
          <a:bodyPr wrap="square" rtlCol="0">
            <a:spAutoFit/>
          </a:bodyPr>
          <a:lstStyle/>
          <a:p>
            <a:pPr algn="ctr"/>
            <a:r>
              <a:rPr lang="en-US" sz="1200" dirty="0"/>
              <a:t>Measure out and cut 1in of 28 </a:t>
            </a:r>
            <a:r>
              <a:rPr lang="en-US" sz="1200" dirty="0" err="1"/>
              <a:t>awg</a:t>
            </a:r>
            <a:r>
              <a:rPr lang="en-US" sz="1200" dirty="0"/>
              <a:t> red wire. Strip about 2mm off each end.</a:t>
            </a:r>
          </a:p>
        </p:txBody>
      </p:sp>
    </p:spTree>
    <p:extLst>
      <p:ext uri="{BB962C8B-B14F-4D97-AF65-F5344CB8AC3E}">
        <p14:creationId xmlns:p14="http://schemas.microsoft.com/office/powerpoint/2010/main" val="310688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15B98-5CEB-5049-90F3-20C8CDB93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5247" y="1173954"/>
            <a:ext cx="4621815" cy="6162420"/>
          </a:xfrm>
          <a:prstGeom prst="rect">
            <a:avLst/>
          </a:prstGeom>
        </p:spPr>
      </p:pic>
      <p:pic>
        <p:nvPicPr>
          <p:cNvPr id="6" name="Picture 5" descr="A picture containing nature&#10;&#10;Description automatically generated">
            <a:extLst>
              <a:ext uri="{FF2B5EF4-FFF2-40B4-BE49-F238E27FC236}">
                <a16:creationId xmlns:a16="http://schemas.microsoft.com/office/drawing/2014/main" id="{5C3954E8-546D-C04D-87D5-FB38835912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8877" y="461834"/>
            <a:ext cx="4578179" cy="6104238"/>
          </a:xfrm>
          <a:prstGeom prst="rect">
            <a:avLst/>
          </a:prstGeom>
        </p:spPr>
      </p:pic>
      <p:sp>
        <p:nvSpPr>
          <p:cNvPr id="5" name="TextBox 4">
            <a:extLst>
              <a:ext uri="{FF2B5EF4-FFF2-40B4-BE49-F238E27FC236}">
                <a16:creationId xmlns:a16="http://schemas.microsoft.com/office/drawing/2014/main" id="{6C302D16-3A5E-444E-9B38-F52282AB6DD8}"/>
              </a:ext>
            </a:extLst>
          </p:cNvPr>
          <p:cNvSpPr txBox="1"/>
          <p:nvPr/>
        </p:nvSpPr>
        <p:spPr>
          <a:xfrm>
            <a:off x="825360" y="1024786"/>
            <a:ext cx="5581588" cy="646331"/>
          </a:xfrm>
          <a:prstGeom prst="rect">
            <a:avLst/>
          </a:prstGeom>
          <a:noFill/>
        </p:spPr>
        <p:txBody>
          <a:bodyPr wrap="square" rtlCol="0">
            <a:spAutoFit/>
          </a:bodyPr>
          <a:lstStyle/>
          <a:p>
            <a:pPr algn="ctr"/>
            <a:r>
              <a:rPr lang="en-US" sz="1200" dirty="0"/>
              <a:t>Strip the 20 </a:t>
            </a:r>
            <a:r>
              <a:rPr lang="en-US" sz="1200" dirty="0" err="1"/>
              <a:t>awg</a:t>
            </a:r>
            <a:r>
              <a:rPr lang="en-US" sz="1200" dirty="0"/>
              <a:t> red wire. Then crimp both red wires together using the a 20-24 </a:t>
            </a:r>
            <a:r>
              <a:rPr lang="en-US" sz="1200" dirty="0" err="1"/>
              <a:t>awg</a:t>
            </a:r>
            <a:r>
              <a:rPr lang="en-US" sz="1200" dirty="0"/>
              <a:t> D-sub pin. Crimp the other end of the 28 </a:t>
            </a:r>
            <a:r>
              <a:rPr lang="en-US" sz="1200" dirty="0" err="1"/>
              <a:t>awg</a:t>
            </a:r>
            <a:r>
              <a:rPr lang="en-US" sz="1200" dirty="0"/>
              <a:t> wire using a 24-28 </a:t>
            </a:r>
            <a:r>
              <a:rPr lang="en-US" sz="1200" dirty="0" err="1"/>
              <a:t>awg</a:t>
            </a:r>
            <a:r>
              <a:rPr lang="en-US" sz="1200" dirty="0"/>
              <a:t> sized pin and crimper setting.</a:t>
            </a:r>
          </a:p>
        </p:txBody>
      </p:sp>
    </p:spTree>
    <p:extLst>
      <p:ext uri="{BB962C8B-B14F-4D97-AF65-F5344CB8AC3E}">
        <p14:creationId xmlns:p14="http://schemas.microsoft.com/office/powerpoint/2010/main" val="2099988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7C7F9F-9BA1-F24B-BB73-356F4C26B6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609" y="849473"/>
            <a:ext cx="4348851" cy="5798467"/>
          </a:xfrm>
          <a:prstGeom prst="rect">
            <a:avLst/>
          </a:prstGeom>
        </p:spPr>
      </p:pic>
      <p:pic>
        <p:nvPicPr>
          <p:cNvPr id="7" name="Picture 6">
            <a:extLst>
              <a:ext uri="{FF2B5EF4-FFF2-40B4-BE49-F238E27FC236}">
                <a16:creationId xmlns:a16="http://schemas.microsoft.com/office/drawing/2014/main" id="{8652791D-2605-7B4E-86A9-4D522E75C5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9538" y="849470"/>
            <a:ext cx="4348853" cy="5798470"/>
          </a:xfrm>
          <a:prstGeom prst="rect">
            <a:avLst/>
          </a:prstGeom>
        </p:spPr>
      </p:pic>
      <p:sp>
        <p:nvSpPr>
          <p:cNvPr id="5" name="TextBox 4">
            <a:extLst>
              <a:ext uri="{FF2B5EF4-FFF2-40B4-BE49-F238E27FC236}">
                <a16:creationId xmlns:a16="http://schemas.microsoft.com/office/drawing/2014/main" id="{5C1460AE-B2BE-0C43-B331-A10E2B024B26}"/>
              </a:ext>
            </a:extLst>
          </p:cNvPr>
          <p:cNvSpPr txBox="1"/>
          <p:nvPr/>
        </p:nvSpPr>
        <p:spPr>
          <a:xfrm>
            <a:off x="2070538" y="239723"/>
            <a:ext cx="8050924" cy="461665"/>
          </a:xfrm>
          <a:prstGeom prst="rect">
            <a:avLst/>
          </a:prstGeom>
          <a:noFill/>
        </p:spPr>
        <p:txBody>
          <a:bodyPr wrap="square" rtlCol="0">
            <a:spAutoFit/>
          </a:bodyPr>
          <a:lstStyle/>
          <a:p>
            <a:pPr algn="ctr"/>
            <a:r>
              <a:rPr lang="en-US" sz="1200" dirty="0"/>
              <a:t>Place both red wires into their holes simultaneously (its more difficult to do them one by one). Insert the wires fully one at a time using the insertion tool.  </a:t>
            </a:r>
          </a:p>
        </p:txBody>
      </p:sp>
    </p:spTree>
    <p:extLst>
      <p:ext uri="{BB962C8B-B14F-4D97-AF65-F5344CB8AC3E}">
        <p14:creationId xmlns:p14="http://schemas.microsoft.com/office/powerpoint/2010/main" val="4085085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286D5-B87E-6B4C-9C57-87E8F83268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09" y="1434154"/>
            <a:ext cx="4369661" cy="5826215"/>
          </a:xfrm>
          <a:prstGeom prst="rect">
            <a:avLst/>
          </a:prstGeom>
        </p:spPr>
      </p:pic>
      <p:pic>
        <p:nvPicPr>
          <p:cNvPr id="7" name="Picture 6">
            <a:extLst>
              <a:ext uri="{FF2B5EF4-FFF2-40B4-BE49-F238E27FC236}">
                <a16:creationId xmlns:a16="http://schemas.microsoft.com/office/drawing/2014/main" id="{979ECFC7-08DD-E145-8D44-D36B8C5628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3132" y="1434156"/>
            <a:ext cx="4369660" cy="5826213"/>
          </a:xfrm>
          <a:prstGeom prst="rect">
            <a:avLst/>
          </a:prstGeom>
        </p:spPr>
      </p:pic>
      <p:sp>
        <p:nvSpPr>
          <p:cNvPr id="4" name="TextBox 3">
            <a:extLst>
              <a:ext uri="{FF2B5EF4-FFF2-40B4-BE49-F238E27FC236}">
                <a16:creationId xmlns:a16="http://schemas.microsoft.com/office/drawing/2014/main" id="{ACBE24FE-A29A-AF45-B1DF-F25733AAF0E2}"/>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orange and yellow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DC7A125B-0B59-C64F-8B93-19BF0F9DA97F}"/>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C41E4634-F337-0F41-9AE4-FF5C3DFF76A5}"/>
              </a:ext>
            </a:extLst>
          </p:cNvPr>
          <p:cNvSpPr txBox="1"/>
          <p:nvPr/>
        </p:nvSpPr>
        <p:spPr>
          <a:xfrm>
            <a:off x="5854262" y="3198167"/>
            <a:ext cx="5738648" cy="461665"/>
          </a:xfrm>
          <a:prstGeom prst="rect">
            <a:avLst/>
          </a:prstGeom>
          <a:noFill/>
        </p:spPr>
        <p:txBody>
          <a:bodyPr wrap="square" rtlCol="0">
            <a:spAutoFit/>
          </a:bodyPr>
          <a:lstStyle/>
          <a:p>
            <a:pPr algn="ctr"/>
            <a:r>
              <a:rPr lang="en-US" sz="1200" dirty="0"/>
              <a:t>Strip, crimp, and insert the orange and yellow wires as previously exampled by the black wire. Be sure to use 24-28 </a:t>
            </a:r>
            <a:r>
              <a:rPr lang="en-US" sz="1200" dirty="0" err="1"/>
              <a:t>awg</a:t>
            </a:r>
            <a:r>
              <a:rPr lang="en-US" sz="1200" dirty="0"/>
              <a:t> pins and crimper setting. </a:t>
            </a:r>
          </a:p>
        </p:txBody>
      </p:sp>
    </p:spTree>
    <p:extLst>
      <p:ext uri="{BB962C8B-B14F-4D97-AF65-F5344CB8AC3E}">
        <p14:creationId xmlns:p14="http://schemas.microsoft.com/office/powerpoint/2010/main" val="333163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95170C-DC17-484E-9813-ADE783CFF2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5876" y="1161891"/>
            <a:ext cx="4182869" cy="5577159"/>
          </a:xfrm>
          <a:prstGeom prst="rect">
            <a:avLst/>
          </a:prstGeom>
        </p:spPr>
      </p:pic>
      <p:pic>
        <p:nvPicPr>
          <p:cNvPr id="3" name="Picture 2">
            <a:extLst>
              <a:ext uri="{FF2B5EF4-FFF2-40B4-BE49-F238E27FC236}">
                <a16:creationId xmlns:a16="http://schemas.microsoft.com/office/drawing/2014/main" id="{53860DE0-2F8F-F248-93AD-708B4946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3257" y="1161892"/>
            <a:ext cx="4182868" cy="5577158"/>
          </a:xfrm>
          <a:prstGeom prst="rect">
            <a:avLst/>
          </a:prstGeom>
        </p:spPr>
      </p:pic>
      <p:sp>
        <p:nvSpPr>
          <p:cNvPr id="6" name="TextBox 5">
            <a:extLst>
              <a:ext uri="{FF2B5EF4-FFF2-40B4-BE49-F238E27FC236}">
                <a16:creationId xmlns:a16="http://schemas.microsoft.com/office/drawing/2014/main" id="{CB99DA63-67CE-4C49-8353-E3C8E0A15F70}"/>
              </a:ext>
            </a:extLst>
          </p:cNvPr>
          <p:cNvSpPr txBox="1"/>
          <p:nvPr/>
        </p:nvSpPr>
        <p:spPr>
          <a:xfrm>
            <a:off x="1418896" y="434261"/>
            <a:ext cx="9354207" cy="461665"/>
          </a:xfrm>
          <a:prstGeom prst="rect">
            <a:avLst/>
          </a:prstGeom>
          <a:noFill/>
        </p:spPr>
        <p:txBody>
          <a:bodyPr wrap="square" rtlCol="0">
            <a:spAutoFit/>
          </a:bodyPr>
          <a:lstStyle/>
          <a:p>
            <a:pPr algn="ctr"/>
            <a:r>
              <a:rPr lang="en-US" sz="1200" dirty="0"/>
              <a:t>Now take the ground wire end of the harness and repeat the process of untwisting, measuring, trimming, stripping, crimping, and inserting the wires. Note that this end does not have a 28 </a:t>
            </a:r>
            <a:r>
              <a:rPr lang="en-US" sz="1200" dirty="0" err="1"/>
              <a:t>awg</a:t>
            </a:r>
            <a:r>
              <a:rPr lang="en-US" sz="1200" dirty="0"/>
              <a:t> red wire and that the orange and yellow wires are not in the same positions in the connector. </a:t>
            </a:r>
          </a:p>
        </p:txBody>
      </p:sp>
    </p:spTree>
    <p:extLst>
      <p:ext uri="{BB962C8B-B14F-4D97-AF65-F5344CB8AC3E}">
        <p14:creationId xmlns:p14="http://schemas.microsoft.com/office/powerpoint/2010/main" val="39740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F2BC99D-3131-044C-8C81-40EA22E5A4D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265D7E6-5936-CC40-BD0A-52263C20E492}"/>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tops of the D-sub shells onto the bottoms on each end. Put the connector screws and washers in as well.</a:t>
            </a:r>
          </a:p>
        </p:txBody>
      </p:sp>
    </p:spTree>
    <p:extLst>
      <p:ext uri="{BB962C8B-B14F-4D97-AF65-F5344CB8AC3E}">
        <p14:creationId xmlns:p14="http://schemas.microsoft.com/office/powerpoint/2010/main" val="2140524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ey&#10;&#10;Description automatically generated">
            <a:extLst>
              <a:ext uri="{FF2B5EF4-FFF2-40B4-BE49-F238E27FC236}">
                <a16:creationId xmlns:a16="http://schemas.microsoft.com/office/drawing/2014/main" id="{AAD25440-6109-2E4A-860D-80D87F56A7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900" y="829690"/>
            <a:ext cx="4371716" cy="5828955"/>
          </a:xfrm>
          <a:prstGeom prst="rect">
            <a:avLst/>
          </a:prstGeom>
        </p:spPr>
      </p:pic>
      <p:pic>
        <p:nvPicPr>
          <p:cNvPr id="7" name="Picture 6">
            <a:extLst>
              <a:ext uri="{FF2B5EF4-FFF2-40B4-BE49-F238E27FC236}">
                <a16:creationId xmlns:a16="http://schemas.microsoft.com/office/drawing/2014/main" id="{A922E580-90AB-E541-9D0A-FE4EEB7BD6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7383" y="829690"/>
            <a:ext cx="4371717" cy="5828956"/>
          </a:xfrm>
          <a:prstGeom prst="rect">
            <a:avLst/>
          </a:prstGeom>
        </p:spPr>
      </p:pic>
      <p:sp>
        <p:nvSpPr>
          <p:cNvPr id="5" name="TextBox 4">
            <a:extLst>
              <a:ext uri="{FF2B5EF4-FFF2-40B4-BE49-F238E27FC236}">
                <a16:creationId xmlns:a16="http://schemas.microsoft.com/office/drawing/2014/main" id="{FD85EC1E-5E12-2E4A-BF1F-4135EADBA5AF}"/>
              </a:ext>
            </a:extLst>
          </p:cNvPr>
          <p:cNvSpPr txBox="1"/>
          <p:nvPr/>
        </p:nvSpPr>
        <p:spPr>
          <a:xfrm>
            <a:off x="1418896" y="304458"/>
            <a:ext cx="9354207" cy="276999"/>
          </a:xfrm>
          <a:prstGeom prst="rect">
            <a:avLst/>
          </a:prstGeom>
          <a:noFill/>
        </p:spPr>
        <p:txBody>
          <a:bodyPr wrap="square" rtlCol="0">
            <a:spAutoFit/>
          </a:bodyPr>
          <a:lstStyle/>
          <a:p>
            <a:pPr algn="ctr"/>
            <a:r>
              <a:rPr lang="en-US" sz="1200" dirty="0"/>
              <a:t>Close each D-sub shell using the screws and nuts.</a:t>
            </a:r>
          </a:p>
        </p:txBody>
      </p:sp>
    </p:spTree>
    <p:extLst>
      <p:ext uri="{BB962C8B-B14F-4D97-AF65-F5344CB8AC3E}">
        <p14:creationId xmlns:p14="http://schemas.microsoft.com/office/powerpoint/2010/main" val="201921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10;&#10;Description automatically generated">
            <a:extLst>
              <a:ext uri="{FF2B5EF4-FFF2-40B4-BE49-F238E27FC236}">
                <a16:creationId xmlns:a16="http://schemas.microsoft.com/office/drawing/2014/main" id="{B0BDE2FD-2EB7-6F4A-938A-CD22B46FE18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A2E1281-1153-A642-9E04-4C979E37B8DA}"/>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2B0E7D5-5F4B-3540-BCCC-43C130D13D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1976" y="761291"/>
            <a:ext cx="7968048" cy="5976036"/>
          </a:xfrm>
          <a:prstGeom prst="rect">
            <a:avLst/>
          </a:prstGeom>
        </p:spPr>
      </p:pic>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40 inches of yellow and orange 28 </a:t>
            </a:r>
            <a:r>
              <a:rPr lang="en-US" sz="1200" dirty="0" err="1"/>
              <a:t>awg</a:t>
            </a:r>
            <a:r>
              <a:rPr lang="en-US" sz="1200" dirty="0"/>
              <a:t> wire as well as black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floor, wall, cluttered&#10;&#10;Description automatically generated">
            <a:extLst>
              <a:ext uri="{FF2B5EF4-FFF2-40B4-BE49-F238E27FC236}">
                <a16:creationId xmlns:a16="http://schemas.microsoft.com/office/drawing/2014/main" id="{DFD74DF0-633C-4D45-B1EB-86E03A685A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3818" y="869164"/>
            <a:ext cx="4380949" cy="5841266"/>
          </a:xfrm>
          <a:prstGeom prst="rect">
            <a:avLst/>
          </a:prstGeom>
        </p:spPr>
      </p:pic>
      <p:pic>
        <p:nvPicPr>
          <p:cNvPr id="7" name="Picture 6" descr="A picture containing pen&#10;&#10;Description automatically generated">
            <a:extLst>
              <a:ext uri="{FF2B5EF4-FFF2-40B4-BE49-F238E27FC236}">
                <a16:creationId xmlns:a16="http://schemas.microsoft.com/office/drawing/2014/main" id="{10150095-8977-0D4C-837C-060FDFD516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7233" y="869165"/>
            <a:ext cx="4380949" cy="5841265"/>
          </a:xfrm>
          <a:prstGeom prst="rect">
            <a:avLst/>
          </a:prstGeom>
        </p:spPr>
      </p:pic>
      <p:sp>
        <p:nvSpPr>
          <p:cNvPr id="5" name="TextBox 4">
            <a:extLst>
              <a:ext uri="{FF2B5EF4-FFF2-40B4-BE49-F238E27FC236}">
                <a16:creationId xmlns:a16="http://schemas.microsoft.com/office/drawing/2014/main" id="{25DE846F-A5F7-BC43-9329-CFF4BC4C0AFE}"/>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vise and the other into the drill. Run the drill till the wires are sufficiently twisted (for reference see the next slide). Repeat with the black and red wires.</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different&#10;&#10;Description automatically generated">
            <a:extLst>
              <a:ext uri="{FF2B5EF4-FFF2-40B4-BE49-F238E27FC236}">
                <a16:creationId xmlns:a16="http://schemas.microsoft.com/office/drawing/2014/main" id="{9F533BEC-9422-3945-988B-E1D25537019B}"/>
              </a:ext>
            </a:extLst>
          </p:cNvPr>
          <p:cNvPicPr>
            <a:picLocks noChangeAspect="1"/>
          </p:cNvPicPr>
          <p:nvPr/>
        </p:nvPicPr>
        <p:blipFill>
          <a:blip r:embed="rId2"/>
          <a:stretch>
            <a:fillRect/>
          </a:stretch>
        </p:blipFill>
        <p:spPr>
          <a:xfrm rot="16200000">
            <a:off x="3090476" y="-201055"/>
            <a:ext cx="5803043" cy="7737391"/>
          </a:xfrm>
          <a:prstGeom prst="rect">
            <a:avLst/>
          </a:prstGeom>
        </p:spPr>
      </p:pic>
      <p:sp>
        <p:nvSpPr>
          <p:cNvPr id="3" name="TextBox 2">
            <a:extLst>
              <a:ext uri="{FF2B5EF4-FFF2-40B4-BE49-F238E27FC236}">
                <a16:creationId xmlns:a16="http://schemas.microsoft.com/office/drawing/2014/main" id="{DEA2A5CD-3FFF-C143-9342-667D77364B4E}"/>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a:t>
            </a:r>
            <a:r>
              <a:rPr lang="en-US" sz="1200"/>
              <a:t>each twisted </a:t>
            </a:r>
            <a:r>
              <a:rPr lang="en-US" sz="1200" dirty="0"/>
              <a:t>pairs where they were in the vise and drill. Once trimmed they should measure about 32.5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238362" y="1285361"/>
            <a:ext cx="4660041" cy="6213388"/>
          </a:xfrm>
          <a:prstGeom prst="rect">
            <a:avLst/>
          </a:prstGeom>
        </p:spPr>
      </p:pic>
      <p:pic>
        <p:nvPicPr>
          <p:cNvPr id="6" name="Picture 5">
            <a:extLst>
              <a:ext uri="{FF2B5EF4-FFF2-40B4-BE49-F238E27FC236}">
                <a16:creationId xmlns:a16="http://schemas.microsoft.com/office/drawing/2014/main" id="{0EA33A4E-8931-F547-B001-36B4794F5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923" y="543698"/>
            <a:ext cx="4633784" cy="617837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5961817" y="1222222"/>
            <a:ext cx="5213130" cy="276999"/>
          </a:xfrm>
          <a:prstGeom prst="rect">
            <a:avLst/>
          </a:prstGeom>
          <a:noFill/>
        </p:spPr>
        <p:txBody>
          <a:bodyPr wrap="square" rtlCol="0">
            <a:spAutoFit/>
          </a:bodyPr>
          <a:lstStyle/>
          <a:p>
            <a:pPr algn="ctr"/>
            <a:r>
              <a:rPr lang="en-US" sz="1200" dirty="0"/>
              <a:t>Measure out 21.5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5D27582-6D2A-0145-BD67-F4783C9F6D7D}"/>
              </a:ext>
            </a:extLst>
          </p:cNvPr>
          <p:cNvPicPr>
            <a:picLocks noChangeAspect="1"/>
          </p:cNvPicPr>
          <p:nvPr/>
        </p:nvPicPr>
        <p:blipFill>
          <a:blip r:embed="rId2"/>
          <a:stretch>
            <a:fillRect/>
          </a:stretch>
        </p:blipFill>
        <p:spPr>
          <a:xfrm rot="16200000">
            <a:off x="3169764" y="-128531"/>
            <a:ext cx="5852470" cy="7803293"/>
          </a:xfrm>
          <a:prstGeom prst="rect">
            <a:avLst/>
          </a:prstGeom>
        </p:spPr>
      </p:pic>
      <p:sp>
        <p:nvSpPr>
          <p:cNvPr id="4" name="TextBox 3">
            <a:extLst>
              <a:ext uri="{FF2B5EF4-FFF2-40B4-BE49-F238E27FC236}">
                <a16:creationId xmlns:a16="http://schemas.microsoft.com/office/drawing/2014/main" id="{247BC21F-19DA-494C-B4FA-9DF0C75ACC1E}"/>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wires into the expanded metal braid. 2.5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3766</TotalTime>
  <Words>1455</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Control Board to Diaphragm Pump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73</cp:revision>
  <dcterms:created xsi:type="dcterms:W3CDTF">2021-04-26T17:34:34Z</dcterms:created>
  <dcterms:modified xsi:type="dcterms:W3CDTF">2022-04-01T21:13:46Z</dcterms:modified>
</cp:coreProperties>
</file>